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5" roundtripDataSignature="AMtx7mhaixIwRrikFzYsPd3m8wR2zpwc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337ea4ec1_2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g8337ea4ec1_2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8337ea4ec1_2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8337ea4ec1_2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8337ea4ec1_2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8337ea4ec1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8337ea4ec1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8337ea4ec1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8337ea4ec1_2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8337ea4ec1_2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8337ea4ec1_2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1" name="Google Shape;331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2" name="Google Shape;352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9" name="Google Shape;359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5" name="Google Shape;365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1" name="Google Shape;371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7" name="Google Shape;377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9"/>
          <p:cNvSpPr txBox="1"/>
          <p:nvPr>
            <p:ph type="ctrTitle"/>
          </p:nvPr>
        </p:nvSpPr>
        <p:spPr>
          <a:xfrm>
            <a:off x="582561" y="1319981"/>
            <a:ext cx="7978879" cy="159282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9"/>
          <p:cNvSpPr txBox="1"/>
          <p:nvPr>
            <p:ph idx="1" type="subTitle"/>
          </p:nvPr>
        </p:nvSpPr>
        <p:spPr>
          <a:xfrm>
            <a:off x="663679" y="3487992"/>
            <a:ext cx="8001000" cy="678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DD5FF"/>
              </a:buClr>
              <a:buSzPts val="2800"/>
              <a:buNone/>
              <a:defRPr b="0" i="0" sz="2800">
                <a:solidFill>
                  <a:srgbClr val="5DD5FF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3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8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8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48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4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9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4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0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50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5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5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5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E:\websites\free-power-point-templates\2012\logos.png" id="91" name="Google Shape;91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0"/>
          <p:cNvSpPr txBox="1"/>
          <p:nvPr>
            <p:ph type="title"/>
          </p:nvPr>
        </p:nvSpPr>
        <p:spPr>
          <a:xfrm>
            <a:off x="486694" y="135848"/>
            <a:ext cx="8259098" cy="763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0"/>
          <p:cNvSpPr txBox="1"/>
          <p:nvPr>
            <p:ph idx="1" type="body"/>
          </p:nvPr>
        </p:nvSpPr>
        <p:spPr>
          <a:xfrm>
            <a:off x="463714" y="1172498"/>
            <a:ext cx="8246070" cy="36059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1"/>
          <p:cNvSpPr txBox="1"/>
          <p:nvPr>
            <p:ph type="title"/>
          </p:nvPr>
        </p:nvSpPr>
        <p:spPr>
          <a:xfrm>
            <a:off x="2384732" y="539273"/>
            <a:ext cx="6283782" cy="725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D5FF"/>
              </a:buClr>
              <a:buSzPts val="3600"/>
              <a:buFont typeface="Calibri"/>
              <a:buNone/>
              <a:defRPr sz="3600">
                <a:solidFill>
                  <a:srgbClr val="5DD5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1"/>
          <p:cNvSpPr txBox="1"/>
          <p:nvPr>
            <p:ph idx="1" type="body"/>
          </p:nvPr>
        </p:nvSpPr>
        <p:spPr>
          <a:xfrm>
            <a:off x="2396613" y="1437968"/>
            <a:ext cx="6304935" cy="338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2"/>
          <p:cNvSpPr txBox="1"/>
          <p:nvPr>
            <p:ph type="title"/>
          </p:nvPr>
        </p:nvSpPr>
        <p:spPr>
          <a:xfrm>
            <a:off x="525318" y="227400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2"/>
          <p:cNvSpPr txBox="1"/>
          <p:nvPr>
            <p:ph idx="1" type="body"/>
          </p:nvPr>
        </p:nvSpPr>
        <p:spPr>
          <a:xfrm>
            <a:off x="522131" y="1670258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42"/>
          <p:cNvSpPr txBox="1"/>
          <p:nvPr>
            <p:ph idx="2" type="body"/>
          </p:nvPr>
        </p:nvSpPr>
        <p:spPr>
          <a:xfrm>
            <a:off x="522131" y="2142655"/>
            <a:ext cx="4040188" cy="2276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indent="-355600" lvl="1" marL="9144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solidFill>
                  <a:schemeClr val="dk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indent="-330200" lvl="3" marL="18288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solidFill>
                  <a:schemeClr val="dk1"/>
                </a:solidFill>
              </a:defRPr>
            </a:lvl4pPr>
            <a:lvl5pPr indent="-330200" lvl="4" marL="22860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solidFill>
                  <a:schemeClr val="dk1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42"/>
          <p:cNvSpPr txBox="1"/>
          <p:nvPr>
            <p:ph idx="3" type="body"/>
          </p:nvPr>
        </p:nvSpPr>
        <p:spPr>
          <a:xfrm>
            <a:off x="4557252" y="1670258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42"/>
          <p:cNvSpPr txBox="1"/>
          <p:nvPr>
            <p:ph idx="4" type="body"/>
          </p:nvPr>
        </p:nvSpPr>
        <p:spPr>
          <a:xfrm>
            <a:off x="4557252" y="2142655"/>
            <a:ext cx="4041775" cy="2276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indent="-355600" lvl="1" marL="9144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solidFill>
                  <a:schemeClr val="dk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indent="-330200" lvl="3" marL="18288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solidFill>
                  <a:schemeClr val="dk1"/>
                </a:solidFill>
              </a:defRPr>
            </a:lvl4pPr>
            <a:lvl5pPr indent="-330200" lvl="4" marL="22860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solidFill>
                  <a:schemeClr val="dk1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4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3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4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4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2" name="Google Shape;52;p44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3" name="Google Shape;53;p4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7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7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47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8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38"/>
          <p:cNvSpPr txBox="1"/>
          <p:nvPr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This presentation uses a free template provided by FPPT.com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www.free-power-point-templates.com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jpg"/><Relationship Id="rId4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jpg"/><Relationship Id="rId4" Type="http://schemas.openxmlformats.org/officeDocument/2006/relationships/image" Target="../media/image16.jpg"/><Relationship Id="rId5" Type="http://schemas.openxmlformats.org/officeDocument/2006/relationships/image" Target="../media/image27.png"/><Relationship Id="rId6" Type="http://schemas.openxmlformats.org/officeDocument/2006/relationships/image" Target="../media/image3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Relationship Id="rId4" Type="http://schemas.openxmlformats.org/officeDocument/2006/relationships/image" Target="../media/image20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>
            <p:ph type="ctrTitle"/>
          </p:nvPr>
        </p:nvSpPr>
        <p:spPr>
          <a:xfrm>
            <a:off x="589935" y="1290484"/>
            <a:ext cx="4496415" cy="165918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Times"/>
              <a:buNone/>
            </a:pPr>
            <a:r>
              <a:rPr lang="en-US" sz="3240">
                <a:latin typeface="Times"/>
                <a:ea typeface="Times"/>
                <a:cs typeface="Times"/>
                <a:sym typeface="Times"/>
              </a:rPr>
              <a:t>Frames: A 3-D Image Recording and Display System</a:t>
            </a:r>
            <a:endParaRPr/>
          </a:p>
        </p:txBody>
      </p:sp>
      <p:sp>
        <p:nvSpPr>
          <p:cNvPr id="97" name="Google Shape;97;p1"/>
          <p:cNvSpPr txBox="1"/>
          <p:nvPr>
            <p:ph idx="1" type="subTitle"/>
          </p:nvPr>
        </p:nvSpPr>
        <p:spPr>
          <a:xfrm>
            <a:off x="6450806" y="3459271"/>
            <a:ext cx="2246823" cy="730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DD5FF"/>
              </a:buClr>
              <a:buSzPts val="1540"/>
              <a:buNone/>
            </a:pPr>
            <a:r>
              <a:rPr lang="en-US" sz="1540"/>
              <a:t>   </a:t>
            </a:r>
            <a:r>
              <a:rPr lang="en-US" sz="1540">
                <a:latin typeface="Times"/>
                <a:ea typeface="Times"/>
                <a:cs typeface="Times"/>
                <a:sym typeface="Times"/>
              </a:rPr>
              <a:t>Christian Vartanian [EE] Daniel Hureira [CpE] Jamesley Rock [CpE]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5772151" y="3300413"/>
            <a:ext cx="93583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5DD5FF"/>
                </a:solidFill>
                <a:latin typeface="Times"/>
                <a:ea typeface="Times"/>
                <a:cs typeface="Times"/>
                <a:sym typeface="Times"/>
              </a:rPr>
              <a:t>Group 7</a:t>
            </a:r>
            <a:endParaRPr b="0" i="0" sz="18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/>
          <p:nvPr>
            <p:ph type="title"/>
          </p:nvPr>
        </p:nvSpPr>
        <p:spPr>
          <a:xfrm>
            <a:off x="189349" y="302375"/>
            <a:ext cx="7073400" cy="57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Requirements &amp; Specifications (cont.) </a:t>
            </a:r>
            <a:endParaRPr/>
          </a:p>
        </p:txBody>
      </p:sp>
      <p:sp>
        <p:nvSpPr>
          <p:cNvPr id="163" name="Google Shape;163;p10"/>
          <p:cNvSpPr txBox="1"/>
          <p:nvPr>
            <p:ph idx="4" type="body"/>
          </p:nvPr>
        </p:nvSpPr>
        <p:spPr>
          <a:xfrm>
            <a:off x="5118750" y="1804986"/>
            <a:ext cx="3589200" cy="31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Targets met: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Weight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Cost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Latency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Power Consumption</a:t>
            </a:r>
            <a:endParaRPr/>
          </a:p>
          <a:p>
            <a:pPr indent="0" lvl="0" marL="3429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64" name="Google Shape;16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494275"/>
            <a:ext cx="4813950" cy="3172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 txBox="1"/>
          <p:nvPr>
            <p:ph type="title"/>
          </p:nvPr>
        </p:nvSpPr>
        <p:spPr>
          <a:xfrm>
            <a:off x="525318" y="227400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Requirements &amp; Specifications (cont.)</a:t>
            </a:r>
            <a:endParaRPr/>
          </a:p>
        </p:txBody>
      </p:sp>
      <p:sp>
        <p:nvSpPr>
          <p:cNvPr id="170" name="Google Shape;170;p11"/>
          <p:cNvSpPr txBox="1"/>
          <p:nvPr>
            <p:ph idx="4" type="body"/>
          </p:nvPr>
        </p:nvSpPr>
        <p:spPr>
          <a:xfrm>
            <a:off x="5118750" y="1728786"/>
            <a:ext cx="3589315" cy="3109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To the left are the quantifiable goals we accomplished for this project</a:t>
            </a:r>
            <a:endParaRPr/>
          </a:p>
        </p:txBody>
      </p:sp>
      <p:pic>
        <p:nvPicPr>
          <p:cNvPr id="171" name="Google Shape;17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497" y="1728786"/>
            <a:ext cx="4884951" cy="2567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/>
          <p:nvPr>
            <p:ph type="title"/>
          </p:nvPr>
        </p:nvSpPr>
        <p:spPr>
          <a:xfrm>
            <a:off x="525318" y="227400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Calibri"/>
              <a:buNone/>
            </a:pPr>
            <a:r>
              <a:rPr lang="en-US" sz="3240">
                <a:latin typeface="Times"/>
                <a:ea typeface="Times"/>
                <a:cs typeface="Times"/>
                <a:sym typeface="Times"/>
              </a:rPr>
              <a:t>Project Diagram/Work Distribution</a:t>
            </a:r>
            <a:br>
              <a:rPr lang="en-US" sz="3240"/>
            </a:br>
            <a:endParaRPr sz="3240"/>
          </a:p>
        </p:txBody>
      </p:sp>
      <p:pic>
        <p:nvPicPr>
          <p:cNvPr id="177" name="Google Shape;17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475" y="1172675"/>
            <a:ext cx="6644652" cy="38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/>
          <p:nvPr>
            <p:ph type="title"/>
          </p:nvPr>
        </p:nvSpPr>
        <p:spPr>
          <a:xfrm>
            <a:off x="525318" y="227400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Proposed Implementation</a:t>
            </a:r>
            <a:endParaRPr/>
          </a:p>
        </p:txBody>
      </p:sp>
      <p:pic>
        <p:nvPicPr>
          <p:cNvPr id="183" name="Google Shape;18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4576" y="1374125"/>
            <a:ext cx="4926101" cy="34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/>
          <p:nvPr>
            <p:ph type="title"/>
          </p:nvPr>
        </p:nvSpPr>
        <p:spPr>
          <a:xfrm>
            <a:off x="525318" y="227400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Hardware Considerations</a:t>
            </a:r>
            <a:endParaRPr/>
          </a:p>
        </p:txBody>
      </p:sp>
      <p:sp>
        <p:nvSpPr>
          <p:cNvPr id="189" name="Google Shape;189;p14"/>
          <p:cNvSpPr txBox="1"/>
          <p:nvPr>
            <p:ph idx="4" type="body"/>
          </p:nvPr>
        </p:nvSpPr>
        <p:spPr>
          <a:xfrm>
            <a:off x="5007935" y="1589453"/>
            <a:ext cx="3976854" cy="2276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Chart to the left compares two sensors: The HC-SR04 and the SRF02.</a:t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We ended up using the HC-SR04 </a:t>
            </a:r>
            <a:endParaRPr/>
          </a:p>
        </p:txBody>
      </p:sp>
      <p:pic>
        <p:nvPicPr>
          <p:cNvPr id="190" name="Google Shape;1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100" y="1589445"/>
            <a:ext cx="4881924" cy="287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/>
          <p:nvPr>
            <p:ph type="title"/>
          </p:nvPr>
        </p:nvSpPr>
        <p:spPr>
          <a:xfrm>
            <a:off x="0" y="198825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Hardware Considerations (cont.)</a:t>
            </a:r>
            <a:endParaRPr/>
          </a:p>
        </p:txBody>
      </p:sp>
      <p:pic>
        <p:nvPicPr>
          <p:cNvPr descr="Image result for hc sr04" id="196" name="Google Shape;19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794" y="2031943"/>
            <a:ext cx="2942765" cy="2942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Rf02" id="197" name="Google Shape;19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3344" y="2075925"/>
            <a:ext cx="2593975" cy="285478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5"/>
          <p:cNvSpPr txBox="1"/>
          <p:nvPr/>
        </p:nvSpPr>
        <p:spPr>
          <a:xfrm>
            <a:off x="693700" y="1441725"/>
            <a:ext cx="28839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HC-SR04 Sensor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5"/>
          <p:cNvSpPr txBox="1"/>
          <p:nvPr/>
        </p:nvSpPr>
        <p:spPr>
          <a:xfrm>
            <a:off x="6071775" y="1312425"/>
            <a:ext cx="3141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SRFO2 Sensor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"/>
          <p:cNvSpPr txBox="1"/>
          <p:nvPr>
            <p:ph type="title"/>
          </p:nvPr>
        </p:nvSpPr>
        <p:spPr>
          <a:xfrm>
            <a:off x="0" y="198825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Hardware Considerations (cont.)</a:t>
            </a:r>
            <a:endParaRPr/>
          </a:p>
        </p:txBody>
      </p:sp>
      <p:sp>
        <p:nvSpPr>
          <p:cNvPr id="205" name="Google Shape;205;p16"/>
          <p:cNvSpPr txBox="1"/>
          <p:nvPr>
            <p:ph idx="4" type="body"/>
          </p:nvPr>
        </p:nvSpPr>
        <p:spPr>
          <a:xfrm>
            <a:off x="4943014" y="1589453"/>
            <a:ext cx="4041775" cy="2276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Chart to the left compares the Arduino, Raspberry Pi and Beaglebone Black</a:t>
            </a:r>
            <a:endParaRPr/>
          </a:p>
          <a:p>
            <a:pPr indent="-190500" lvl="0" marL="34290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We are using the Beaglebone Black.</a:t>
            </a:r>
            <a:endParaRPr/>
          </a:p>
        </p:txBody>
      </p:sp>
      <p:pic>
        <p:nvPicPr>
          <p:cNvPr id="206" name="Google Shape;2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211" y="1222744"/>
            <a:ext cx="4524507" cy="3625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"/>
          <p:cNvSpPr txBox="1"/>
          <p:nvPr>
            <p:ph type="title"/>
          </p:nvPr>
        </p:nvSpPr>
        <p:spPr>
          <a:xfrm>
            <a:off x="525318" y="227400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Software Integration</a:t>
            </a:r>
            <a:endParaRPr/>
          </a:p>
        </p:txBody>
      </p:sp>
      <p:sp>
        <p:nvSpPr>
          <p:cNvPr id="212" name="Google Shape;212;p17"/>
          <p:cNvSpPr txBox="1"/>
          <p:nvPr>
            <p:ph idx="4" type="body"/>
          </p:nvPr>
        </p:nvSpPr>
        <p:spPr>
          <a:xfrm>
            <a:off x="3902149" y="1627684"/>
            <a:ext cx="5167423" cy="3288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The Bela/Beaglebone uses C++ for on board analog processing and Javascript for graphics management</a:t>
            </a:r>
            <a:endParaRPr sz="2000"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2D implementation of this project via the software component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Custom browser based IDE for rapid development and deployment allows for a swift programming process that can be taken anywhere. </a:t>
            </a:r>
            <a:endParaRPr/>
          </a:p>
        </p:txBody>
      </p:sp>
      <p:pic>
        <p:nvPicPr>
          <p:cNvPr id="213" name="Google Shape;2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325" y="1912963"/>
            <a:ext cx="3597351" cy="2717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"/>
          <p:cNvSpPr txBox="1"/>
          <p:nvPr>
            <p:ph type="title"/>
          </p:nvPr>
        </p:nvSpPr>
        <p:spPr>
          <a:xfrm>
            <a:off x="525318" y="227400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Software Comparison</a:t>
            </a:r>
            <a:endParaRPr/>
          </a:p>
        </p:txBody>
      </p:sp>
      <p:sp>
        <p:nvSpPr>
          <p:cNvPr id="219" name="Google Shape;219;p18"/>
          <p:cNvSpPr txBox="1"/>
          <p:nvPr>
            <p:ph idx="4" type="body"/>
          </p:nvPr>
        </p:nvSpPr>
        <p:spPr>
          <a:xfrm>
            <a:off x="5289998" y="1241384"/>
            <a:ext cx="3144000" cy="3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Chart to the left compares languages that can be used.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For the software component our team decided to use C++ and Javascript</a:t>
            </a:r>
            <a:endParaRPr/>
          </a:p>
        </p:txBody>
      </p:sp>
      <p:pic>
        <p:nvPicPr>
          <p:cNvPr id="220" name="Google Shape;22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327" y="1140125"/>
            <a:ext cx="3948550" cy="38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 txBox="1"/>
          <p:nvPr>
            <p:ph type="title"/>
          </p:nvPr>
        </p:nvSpPr>
        <p:spPr>
          <a:xfrm>
            <a:off x="0" y="198825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Ultrasonic Sensor Design</a:t>
            </a:r>
            <a:endParaRPr/>
          </a:p>
        </p:txBody>
      </p:sp>
      <p:sp>
        <p:nvSpPr>
          <p:cNvPr id="226" name="Google Shape;226;p19"/>
          <p:cNvSpPr txBox="1"/>
          <p:nvPr>
            <p:ph idx="4" type="body"/>
          </p:nvPr>
        </p:nvSpPr>
        <p:spPr>
          <a:xfrm>
            <a:off x="4943014" y="1589453"/>
            <a:ext cx="4041775" cy="3355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/>
              <a:t>PCB used to hold all our sensors in place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/>
              <a:t>Also added OR gates for multiplexing each ultrasonic sensor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27" name="Google Shape;2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625" y="1222188"/>
            <a:ext cx="4019550" cy="30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27000">
              <a:srgbClr val="FFFFFF"/>
            </a:gs>
            <a:gs pos="100000">
              <a:srgbClr val="00206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type="title"/>
          </p:nvPr>
        </p:nvSpPr>
        <p:spPr>
          <a:xfrm>
            <a:off x="486694" y="135848"/>
            <a:ext cx="8326380" cy="981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US"/>
              <a:t>Project Description</a:t>
            </a:r>
            <a:endParaRPr/>
          </a:p>
        </p:txBody>
      </p:sp>
      <p:sp>
        <p:nvSpPr>
          <p:cNvPr id="104" name="Google Shape;104;p2"/>
          <p:cNvSpPr txBox="1"/>
          <p:nvPr>
            <p:ph idx="1" type="body"/>
          </p:nvPr>
        </p:nvSpPr>
        <p:spPr>
          <a:xfrm>
            <a:off x="463714" y="1172498"/>
            <a:ext cx="8246070" cy="36059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486694" y="1172498"/>
            <a:ext cx="6772275" cy="2523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project consists of two main parts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LED Cube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light, dark, lit, sitting&#10;&#10;Description automatically generated" id="106" name="Google Shape;10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591" y="2055223"/>
            <a:ext cx="3230880" cy="282702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4493623" y="1602377"/>
            <a:ext cx="431945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 Ultrasonic Sensor Array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ircuit board&#10;&#10;Description automatically generated" id="108" name="Google Shape;10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4234" y="2180631"/>
            <a:ext cx="3818840" cy="2827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"/>
          <p:cNvSpPr txBox="1"/>
          <p:nvPr>
            <p:ph type="title"/>
          </p:nvPr>
        </p:nvSpPr>
        <p:spPr>
          <a:xfrm>
            <a:off x="0" y="198825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Ultrasonic Sensor Design PCB Layout</a:t>
            </a:r>
            <a:endParaRPr/>
          </a:p>
        </p:txBody>
      </p:sp>
      <p:pic>
        <p:nvPicPr>
          <p:cNvPr descr="A picture containing monitor, table, screen, computer&#10;&#10;Description automatically generated" id="233" name="Google Shape;23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6767" y="1874215"/>
            <a:ext cx="6498018" cy="2530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 txBox="1"/>
          <p:nvPr>
            <p:ph type="title"/>
          </p:nvPr>
        </p:nvSpPr>
        <p:spPr>
          <a:xfrm>
            <a:off x="0" y="198825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Ultrasonic Sensor Design (cont.)</a:t>
            </a:r>
            <a:endParaRPr/>
          </a:p>
        </p:txBody>
      </p:sp>
      <p:pic>
        <p:nvPicPr>
          <p:cNvPr descr="A close up of a map&#10;&#10;Description automatically generated" id="239" name="Google Shape;23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252" y="1150225"/>
            <a:ext cx="8708898" cy="3908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/>
          <p:nvPr>
            <p:ph type="title"/>
          </p:nvPr>
        </p:nvSpPr>
        <p:spPr>
          <a:xfrm>
            <a:off x="0" y="198825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LED Cube Construction </a:t>
            </a:r>
            <a:endParaRPr/>
          </a:p>
        </p:txBody>
      </p:sp>
      <p:sp>
        <p:nvSpPr>
          <p:cNvPr id="245" name="Google Shape;245;p22"/>
          <p:cNvSpPr txBox="1"/>
          <p:nvPr>
            <p:ph idx="4" type="body"/>
          </p:nvPr>
        </p:nvSpPr>
        <p:spPr>
          <a:xfrm>
            <a:off x="4879218" y="1415155"/>
            <a:ext cx="4041775" cy="3355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>
                <a:latin typeface="Times"/>
                <a:ea typeface="Times"/>
                <a:cs typeface="Times"/>
                <a:sym typeface="Times"/>
              </a:rPr>
              <a:t>A “frame” is needed in order to properly build the cube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>
                <a:latin typeface="Times"/>
                <a:ea typeface="Times"/>
                <a:cs typeface="Times"/>
                <a:sym typeface="Times"/>
              </a:rPr>
              <a:t>To accomplish this, we took a piece of wood, cut out holes measuring the width of the LED, then spaced each hole by the measurement of the cathode leg 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>
                <a:latin typeface="Times"/>
                <a:ea typeface="Times"/>
                <a:cs typeface="Times"/>
                <a:sym typeface="Times"/>
              </a:rPr>
              <a:t>The LEDs are then placed in each hole with the cathode bent 90 degrees to reach the next hole/cathode. Then it is soldered together.</a:t>
            </a:r>
            <a:endParaRPr/>
          </a:p>
          <a:p>
            <a:pPr indent="-213359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t/>
            </a:r>
            <a:endParaRPr sz="2040"/>
          </a:p>
        </p:txBody>
      </p:sp>
      <p:pic>
        <p:nvPicPr>
          <p:cNvPr id="246" name="Google Shape;24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575" y="1415150"/>
            <a:ext cx="2181225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9800" y="1415150"/>
            <a:ext cx="2228850" cy="30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 txBox="1"/>
          <p:nvPr>
            <p:ph type="title"/>
          </p:nvPr>
        </p:nvSpPr>
        <p:spPr>
          <a:xfrm>
            <a:off x="0" y="198825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LED Cube</a:t>
            </a:r>
            <a:endParaRPr/>
          </a:p>
        </p:txBody>
      </p:sp>
      <p:sp>
        <p:nvSpPr>
          <p:cNvPr id="253" name="Google Shape;253;p24"/>
          <p:cNvSpPr txBox="1"/>
          <p:nvPr>
            <p:ph idx="4" type="body"/>
          </p:nvPr>
        </p:nvSpPr>
        <p:spPr>
          <a:xfrm>
            <a:off x="5102225" y="1652233"/>
            <a:ext cx="4041775" cy="3355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LED Cube a main component of our project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Originally, we wanted to make it 16x16x16. Decided to scale back to 8x8x8.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54" name="Google Shape;2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359250"/>
            <a:ext cx="4797425" cy="3197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 txBox="1"/>
          <p:nvPr>
            <p:ph type="title"/>
          </p:nvPr>
        </p:nvSpPr>
        <p:spPr>
          <a:xfrm>
            <a:off x="0" y="198825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LED Cube Construction (cont.)</a:t>
            </a:r>
            <a:endParaRPr/>
          </a:p>
        </p:txBody>
      </p:sp>
      <p:sp>
        <p:nvSpPr>
          <p:cNvPr id="260" name="Google Shape;260;p23"/>
          <p:cNvSpPr txBox="1"/>
          <p:nvPr>
            <p:ph idx="4" type="body"/>
          </p:nvPr>
        </p:nvSpPr>
        <p:spPr>
          <a:xfrm>
            <a:off x="5503893" y="1291589"/>
            <a:ext cx="3480896" cy="2830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Soldering the anodes to make the columns of the Cube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Soldering the cathodes to make the layers. 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A hand holding a knife&#10;&#10;Description automatically generated" id="261" name="Google Shape;26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205" y="1137801"/>
            <a:ext cx="1430250" cy="1906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indoor, sitting, board, computer&#10;&#10;Description automatically generated" id="262" name="Google Shape;26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5125" y="1137800"/>
            <a:ext cx="1542925" cy="20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3725" y="1213850"/>
            <a:ext cx="14859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000" y="3304350"/>
            <a:ext cx="2162175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8337ea4ec1_2_50"/>
          <p:cNvSpPr txBox="1"/>
          <p:nvPr>
            <p:ph type="title"/>
          </p:nvPr>
        </p:nvSpPr>
        <p:spPr>
          <a:xfrm>
            <a:off x="0" y="198825"/>
            <a:ext cx="8093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LED Cube Construction (cont.)</a:t>
            </a:r>
            <a:endParaRPr/>
          </a:p>
        </p:txBody>
      </p:sp>
      <p:pic>
        <p:nvPicPr>
          <p:cNvPr id="270" name="Google Shape;270;g8337ea4ec1_2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3988" y="1144075"/>
            <a:ext cx="5816015" cy="387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337ea4ec1_2_25"/>
          <p:cNvSpPr txBox="1"/>
          <p:nvPr>
            <p:ph type="title"/>
          </p:nvPr>
        </p:nvSpPr>
        <p:spPr>
          <a:xfrm>
            <a:off x="0" y="198825"/>
            <a:ext cx="8093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</a:pP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LED Cube Driver</a:t>
            </a:r>
            <a:endParaRPr sz="3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7" name="Google Shape;277;g8337ea4ec1_2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9725" y="1190025"/>
            <a:ext cx="3572899" cy="289210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8337ea4ec1_2_25"/>
          <p:cNvSpPr txBox="1"/>
          <p:nvPr>
            <p:ph type="title"/>
          </p:nvPr>
        </p:nvSpPr>
        <p:spPr>
          <a:xfrm>
            <a:off x="1782513" y="4082125"/>
            <a:ext cx="5486400" cy="425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Transistor Switch Array</a:t>
            </a:r>
            <a:endParaRPr/>
          </a:p>
        </p:txBody>
      </p:sp>
      <p:sp>
        <p:nvSpPr>
          <p:cNvPr id="279" name="Google Shape;279;g8337ea4ec1_2_25"/>
          <p:cNvSpPr txBox="1"/>
          <p:nvPr>
            <p:ph idx="1" type="body"/>
          </p:nvPr>
        </p:nvSpPr>
        <p:spPr>
          <a:xfrm>
            <a:off x="1782513" y="4507178"/>
            <a:ext cx="5486400" cy="60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en-US"/>
              <a:t>Uses NPN transistors connected to the Beaglebone to selectively activate each layer of the LED Cube.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 txBox="1"/>
          <p:nvPr>
            <p:ph type="title"/>
          </p:nvPr>
        </p:nvSpPr>
        <p:spPr>
          <a:xfrm>
            <a:off x="525318" y="227400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Prototyping</a:t>
            </a:r>
            <a:endParaRPr/>
          </a:p>
        </p:txBody>
      </p:sp>
      <p:sp>
        <p:nvSpPr>
          <p:cNvPr id="285" name="Google Shape;285;p26"/>
          <p:cNvSpPr txBox="1"/>
          <p:nvPr>
            <p:ph idx="2" type="body"/>
          </p:nvPr>
        </p:nvSpPr>
        <p:spPr>
          <a:xfrm>
            <a:off x="5012294" y="1248746"/>
            <a:ext cx="4043361" cy="3508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Prototyping began last semester.</a:t>
            </a:r>
            <a:endParaRPr/>
          </a:p>
          <a:p>
            <a:pPr indent="-1333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We prototyped the Beaglebone with the ultrasonic sensors. </a:t>
            </a:r>
            <a:endParaRPr/>
          </a:p>
          <a:p>
            <a:pPr indent="0" lvl="2" marL="9144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id="286" name="Google Shape;28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171" y="1334855"/>
            <a:ext cx="2876253" cy="1667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3424" y="1334855"/>
            <a:ext cx="1561548" cy="2192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21" y="3021949"/>
            <a:ext cx="3033903" cy="124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25944" y="3594522"/>
            <a:ext cx="3310302" cy="1079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7"/>
          <p:cNvSpPr txBox="1"/>
          <p:nvPr>
            <p:ph type="title"/>
          </p:nvPr>
        </p:nvSpPr>
        <p:spPr>
          <a:xfrm>
            <a:off x="525318" y="227400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Safety Precautions</a:t>
            </a:r>
            <a:endParaRPr/>
          </a:p>
        </p:txBody>
      </p:sp>
      <p:sp>
        <p:nvSpPr>
          <p:cNvPr id="295" name="Google Shape;295;p27"/>
          <p:cNvSpPr txBox="1"/>
          <p:nvPr>
            <p:ph idx="2" type="body"/>
          </p:nvPr>
        </p:nvSpPr>
        <p:spPr>
          <a:xfrm>
            <a:off x="215622" y="1156743"/>
            <a:ext cx="8712755" cy="3508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2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>
                <a:latin typeface="Times"/>
                <a:ea typeface="Times"/>
                <a:cs typeface="Times"/>
                <a:sym typeface="Times"/>
              </a:rPr>
              <a:t>Do not operate the device near any liquids to ensure the device is not damaged and no electrocution occurs.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>
                <a:latin typeface="Times"/>
                <a:ea typeface="Times"/>
                <a:cs typeface="Times"/>
                <a:sym typeface="Times"/>
              </a:rPr>
              <a:t>Equip insulator gloves if work on the project must be done on the spot. This will prevent electrical shock.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>
                <a:latin typeface="Times"/>
                <a:ea typeface="Times"/>
                <a:cs typeface="Times"/>
                <a:sym typeface="Times"/>
              </a:rPr>
              <a:t> Ensure that no wires are exposed, loose, or exposed to the elements. This will help prevent degradation and electrical shock. 4.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>
                <a:latin typeface="Times"/>
                <a:ea typeface="Times"/>
                <a:cs typeface="Times"/>
                <a:sym typeface="Times"/>
              </a:rPr>
              <a:t>If the situation arises where the device must be tampered with, please shut off the power and let it sit for a few minutes to ensure the device is not holding any electrical charge.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>
                <a:latin typeface="Times"/>
                <a:ea typeface="Times"/>
                <a:cs typeface="Times"/>
                <a:sym typeface="Times"/>
              </a:rPr>
              <a:t>If any of the LEDs must be replaced, ensure that proper solder safety is followed. </a:t>
            </a:r>
            <a:endParaRPr sz="187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8"/>
          <p:cNvSpPr txBox="1"/>
          <p:nvPr>
            <p:ph type="title"/>
          </p:nvPr>
        </p:nvSpPr>
        <p:spPr>
          <a:xfrm>
            <a:off x="525318" y="227400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2D Graphics Layer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01" name="Google Shape;301;p28"/>
          <p:cNvSpPr txBox="1"/>
          <p:nvPr>
            <p:ph idx="2" type="body"/>
          </p:nvPr>
        </p:nvSpPr>
        <p:spPr>
          <a:xfrm>
            <a:off x="531811" y="1271117"/>
            <a:ext cx="7890669" cy="3508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Char char="●"/>
            </a:pPr>
            <a:r>
              <a:rPr lang="en-US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Data incoming to the BeagleBone is processed by a C++ file and sent to a websocket running JS.</a:t>
            </a:r>
            <a:endParaRPr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Char char="●"/>
            </a:pPr>
            <a:r>
              <a:rPr lang="en-US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Written in Process for ease of use and speedy graphics development.</a:t>
            </a:r>
            <a:endParaRPr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Char char="●"/>
            </a:pPr>
            <a:r>
              <a:rPr lang="en-US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GUI is a two way pipeline, Objects can control the Beaglebone (and therefore the cube) just as the Beaglebone can control the Objects.</a:t>
            </a:r>
            <a:endParaRPr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>
            <p:ph type="title"/>
          </p:nvPr>
        </p:nvSpPr>
        <p:spPr>
          <a:xfrm>
            <a:off x="486694" y="135848"/>
            <a:ext cx="8259098" cy="763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Project Description</a:t>
            </a:r>
            <a:endParaRPr/>
          </a:p>
        </p:txBody>
      </p:sp>
      <p:sp>
        <p:nvSpPr>
          <p:cNvPr id="114" name="Google Shape;114;p3"/>
          <p:cNvSpPr txBox="1"/>
          <p:nvPr>
            <p:ph idx="1" type="body"/>
          </p:nvPr>
        </p:nvSpPr>
        <p:spPr>
          <a:xfrm>
            <a:off x="463714" y="1172498"/>
            <a:ext cx="8246070" cy="3605978"/>
          </a:xfrm>
          <a:prstGeom prst="rect">
            <a:avLst/>
          </a:prstGeom>
          <a:gradFill>
            <a:gsLst>
              <a:gs pos="0">
                <a:srgbClr val="FFFFFF"/>
              </a:gs>
              <a:gs pos="74000">
                <a:srgbClr val="FFFFFF">
                  <a:alpha val="56470"/>
                </a:srgbClr>
              </a:gs>
              <a:gs pos="100000">
                <a:srgbClr val="7030A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5" name="Google Shape;115;p3"/>
          <p:cNvSpPr txBox="1"/>
          <p:nvPr/>
        </p:nvSpPr>
        <p:spPr>
          <a:xfrm>
            <a:off x="486694" y="1395782"/>
            <a:ext cx="4085305" cy="2954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Ultrasonic Sensor acts as the input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Input is scanned, then processed, then displayed.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a cell phone&#10;&#10;Description automatically generated" id="116" name="Google Shape;1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5640" y="1896671"/>
            <a:ext cx="4234144" cy="177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8337ea4ec1_2_0"/>
          <p:cNvSpPr txBox="1"/>
          <p:nvPr>
            <p:ph type="title"/>
          </p:nvPr>
        </p:nvSpPr>
        <p:spPr>
          <a:xfrm>
            <a:off x="486694" y="135848"/>
            <a:ext cx="82590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Stretch Goal: Audio Output</a:t>
            </a:r>
            <a:endParaRPr/>
          </a:p>
        </p:txBody>
      </p:sp>
      <p:sp>
        <p:nvSpPr>
          <p:cNvPr id="308" name="Google Shape;308;g8337ea4ec1_2_0"/>
          <p:cNvSpPr txBox="1"/>
          <p:nvPr>
            <p:ph idx="1" type="body"/>
          </p:nvPr>
        </p:nvSpPr>
        <p:spPr>
          <a:xfrm>
            <a:off x="463714" y="1172498"/>
            <a:ext cx="8246100" cy="360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"/>
              <a:buChar char="●"/>
            </a:pPr>
            <a:r>
              <a:rPr lang="en-US" sz="2400">
                <a:latin typeface="Times"/>
                <a:ea typeface="Times"/>
                <a:cs typeface="Times"/>
                <a:sym typeface="Times"/>
              </a:rPr>
              <a:t>We were able to not only generate visual outputs but also develop an audio unit for our system.</a:t>
            </a:r>
            <a:endParaRPr sz="2400">
              <a:latin typeface="Times"/>
              <a:ea typeface="Times"/>
              <a:cs typeface="Times"/>
              <a:sym typeface="Time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"/>
              <a:buChar char="●"/>
            </a:pPr>
            <a:r>
              <a:rPr lang="en-US" sz="2400">
                <a:latin typeface="Times"/>
                <a:ea typeface="Times"/>
                <a:cs typeface="Times"/>
                <a:sym typeface="Times"/>
              </a:rPr>
              <a:t>A sine waves pitch and volume can be easily modulated using the positional data cap.</a:t>
            </a:r>
            <a:endParaRPr sz="2400">
              <a:latin typeface="Times"/>
              <a:ea typeface="Times"/>
              <a:cs typeface="Times"/>
              <a:sym typeface="Time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"/>
              <a:buChar char="●"/>
            </a:pPr>
            <a:r>
              <a:rPr lang="en-US" sz="2400">
                <a:latin typeface="Times"/>
                <a:ea typeface="Times"/>
                <a:cs typeface="Times"/>
                <a:sym typeface="Times"/>
              </a:rPr>
              <a:t>This system is quickly adaptable to other outputs via simple coding.</a:t>
            </a:r>
            <a:endParaRPr sz="24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8337ea4ec1_2_66"/>
          <p:cNvSpPr txBox="1"/>
          <p:nvPr>
            <p:ph type="title"/>
          </p:nvPr>
        </p:nvSpPr>
        <p:spPr>
          <a:xfrm>
            <a:off x="486694" y="135848"/>
            <a:ext cx="82590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Stretch Goal: Audio Output</a:t>
            </a:r>
            <a:endParaRPr/>
          </a:p>
        </p:txBody>
      </p:sp>
      <p:pic>
        <p:nvPicPr>
          <p:cNvPr id="315" name="Google Shape;315;g8337ea4ec1_2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0900" y="1100648"/>
            <a:ext cx="5910505" cy="3939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0"/>
          <p:cNvSpPr txBox="1"/>
          <p:nvPr>
            <p:ph type="title"/>
          </p:nvPr>
        </p:nvSpPr>
        <p:spPr>
          <a:xfrm>
            <a:off x="525318" y="227400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Design Standards</a:t>
            </a:r>
            <a:endParaRPr/>
          </a:p>
        </p:txBody>
      </p:sp>
      <p:sp>
        <p:nvSpPr>
          <p:cNvPr id="321" name="Google Shape;321;p30"/>
          <p:cNvSpPr txBox="1"/>
          <p:nvPr>
            <p:ph idx="2" type="body"/>
          </p:nvPr>
        </p:nvSpPr>
        <p:spPr>
          <a:xfrm>
            <a:off x="1383747" y="1519198"/>
            <a:ext cx="6376500" cy="3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i="1" lang="en-US"/>
              <a:t>ISO 12224: </a:t>
            </a:r>
            <a:endParaRPr i="1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i="1" lang="en-US"/>
              <a:t>Design standard regarding soldering/soldering safety.</a:t>
            </a:r>
            <a:endParaRPr i="1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i="1" lang="en-US"/>
              <a:t>ISO/IEC 14882:</a:t>
            </a:r>
            <a:endParaRPr i="1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i="1" lang="en-US"/>
              <a:t>Design standard regarding C++</a:t>
            </a:r>
            <a:endParaRPr i="1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i="1" lang="en-US"/>
              <a:t>ISO 5577:2017</a:t>
            </a:r>
            <a:endParaRPr i="1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i="1" lang="en-US"/>
              <a:t>Design standard regarding Ultrasonic Testing</a:t>
            </a:r>
            <a:endParaRPr i="1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i="1" lang="en-US"/>
              <a:t>IEC/EN 62471</a:t>
            </a:r>
            <a:endParaRPr i="1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i="1" lang="en-US"/>
              <a:t>Design Standard regarding LED safety.</a:t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"/>
          <p:cNvSpPr txBox="1"/>
          <p:nvPr>
            <p:ph type="title"/>
          </p:nvPr>
        </p:nvSpPr>
        <p:spPr>
          <a:xfrm>
            <a:off x="412293" y="159575"/>
            <a:ext cx="8093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Primary Design Decisions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27" name="Google Shape;327;p31"/>
          <p:cNvSpPr txBox="1"/>
          <p:nvPr>
            <p:ph idx="2" type="body"/>
          </p:nvPr>
        </p:nvSpPr>
        <p:spPr>
          <a:xfrm>
            <a:off x="525331" y="1385255"/>
            <a:ext cx="40401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"/>
              <a:buChar char="-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What power supply to use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"/>
              <a:buChar char="-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What LED will give the best output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"/>
              <a:buChar char="-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How will we get the hardware to connect to the software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"/>
              <a:buChar char="-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What programming language will we use to program in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328" name="Google Shape;32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306" y="1109400"/>
            <a:ext cx="3115577" cy="38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 txBox="1"/>
          <p:nvPr>
            <p:ph type="title"/>
          </p:nvPr>
        </p:nvSpPr>
        <p:spPr>
          <a:xfrm>
            <a:off x="525318" y="227400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Design Constraints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34" name="Google Shape;334;p32"/>
          <p:cNvSpPr txBox="1"/>
          <p:nvPr>
            <p:ph idx="1" type="body"/>
          </p:nvPr>
        </p:nvSpPr>
        <p:spPr>
          <a:xfrm>
            <a:off x="522081" y="1039983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400">
                <a:latin typeface="Times"/>
                <a:ea typeface="Times"/>
                <a:cs typeface="Times"/>
                <a:sym typeface="Times"/>
              </a:rPr>
              <a:t>Economic Constraints</a:t>
            </a:r>
            <a:endParaRPr sz="14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35" name="Google Shape;335;p32"/>
          <p:cNvSpPr txBox="1"/>
          <p:nvPr>
            <p:ph idx="2" type="body"/>
          </p:nvPr>
        </p:nvSpPr>
        <p:spPr>
          <a:xfrm>
            <a:off x="522075" y="1519513"/>
            <a:ext cx="39078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"/>
              <a:buChar char="•"/>
            </a:pPr>
            <a:r>
              <a:rPr lang="en-US" sz="1400">
                <a:latin typeface="Times"/>
                <a:ea typeface="Times"/>
                <a:cs typeface="Times"/>
                <a:sym typeface="Times"/>
              </a:rPr>
              <a:t>Money to buy parts</a:t>
            </a:r>
            <a:endParaRPr sz="1400">
              <a:latin typeface="Times"/>
              <a:ea typeface="Times"/>
              <a:cs typeface="Times"/>
              <a:sym typeface="Time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"/>
              <a:buChar char="•"/>
            </a:pPr>
            <a:r>
              <a:rPr lang="en-US" sz="1400">
                <a:latin typeface="Times"/>
                <a:ea typeface="Times"/>
                <a:cs typeface="Times"/>
                <a:sym typeface="Times"/>
              </a:rPr>
              <a:t>No sponsorships/funding requires us to fund our project ourselves</a:t>
            </a:r>
            <a:endParaRPr sz="14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36" name="Google Shape;336;p32"/>
          <p:cNvSpPr txBox="1"/>
          <p:nvPr>
            <p:ph idx="3" type="body"/>
          </p:nvPr>
        </p:nvSpPr>
        <p:spPr>
          <a:xfrm>
            <a:off x="4557314" y="990933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400">
                <a:latin typeface="Times"/>
                <a:ea typeface="Times"/>
                <a:cs typeface="Times"/>
                <a:sym typeface="Times"/>
              </a:rPr>
              <a:t>Environmental Constraints</a:t>
            </a:r>
            <a:endParaRPr sz="14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37" name="Google Shape;337;p32"/>
          <p:cNvSpPr txBox="1"/>
          <p:nvPr>
            <p:ph idx="4" type="body"/>
          </p:nvPr>
        </p:nvSpPr>
        <p:spPr>
          <a:xfrm>
            <a:off x="4557325" y="1422013"/>
            <a:ext cx="4163700" cy="9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"/>
              <a:buChar char="•"/>
            </a:pPr>
            <a:r>
              <a:rPr lang="en-US" sz="1400">
                <a:latin typeface="Times"/>
                <a:ea typeface="Times"/>
                <a:cs typeface="Times"/>
                <a:sym typeface="Times"/>
              </a:rPr>
              <a:t>Making sure all the components aren’t dangerous to the environment.</a:t>
            </a:r>
            <a:endParaRPr sz="1400">
              <a:latin typeface="Times"/>
              <a:ea typeface="Times"/>
              <a:cs typeface="Times"/>
              <a:sym typeface="Time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"/>
              <a:buChar char="•"/>
            </a:pPr>
            <a:r>
              <a:rPr lang="en-US" sz="1400">
                <a:latin typeface="Times"/>
                <a:ea typeface="Times"/>
                <a:cs typeface="Times"/>
                <a:sym typeface="Times"/>
              </a:rPr>
              <a:t>Making sure all the components can be disposed of if need be in an environmentally friendly way</a:t>
            </a:r>
            <a:endParaRPr sz="14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38" name="Google Shape;338;p32"/>
          <p:cNvSpPr txBox="1"/>
          <p:nvPr>
            <p:ph idx="1" type="body"/>
          </p:nvPr>
        </p:nvSpPr>
        <p:spPr>
          <a:xfrm>
            <a:off x="322356" y="1990271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400">
                <a:latin typeface="Times"/>
                <a:ea typeface="Times"/>
                <a:cs typeface="Times"/>
                <a:sym typeface="Times"/>
              </a:rPr>
              <a:t>Social Constraints</a:t>
            </a:r>
            <a:endParaRPr sz="14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39" name="Google Shape;339;p32"/>
          <p:cNvSpPr txBox="1"/>
          <p:nvPr>
            <p:ph idx="2" type="body"/>
          </p:nvPr>
        </p:nvSpPr>
        <p:spPr>
          <a:xfrm>
            <a:off x="455925" y="2420436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"/>
              <a:buChar char="•"/>
            </a:pPr>
            <a:r>
              <a:rPr lang="en-US" sz="1400">
                <a:latin typeface="Times"/>
                <a:ea typeface="Times"/>
                <a:cs typeface="Times"/>
                <a:sym typeface="Times"/>
              </a:rPr>
              <a:t>Making sure that our project is not offensive to anyone</a:t>
            </a:r>
            <a:endParaRPr sz="1400"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40" name="Google Shape;340;p32"/>
          <p:cNvSpPr txBox="1"/>
          <p:nvPr>
            <p:ph idx="3" type="body"/>
          </p:nvPr>
        </p:nvSpPr>
        <p:spPr>
          <a:xfrm>
            <a:off x="4429864" y="2138896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400">
                <a:latin typeface="Times"/>
                <a:ea typeface="Times"/>
                <a:cs typeface="Times"/>
                <a:sym typeface="Times"/>
              </a:rPr>
              <a:t>Political Constraints</a:t>
            </a:r>
            <a:endParaRPr sz="14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41" name="Google Shape;341;p32"/>
          <p:cNvSpPr txBox="1"/>
          <p:nvPr>
            <p:ph idx="4" type="body"/>
          </p:nvPr>
        </p:nvSpPr>
        <p:spPr>
          <a:xfrm>
            <a:off x="4618225" y="2571749"/>
            <a:ext cx="40419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"/>
              <a:buChar char="•"/>
            </a:pPr>
            <a:r>
              <a:rPr lang="en-US" sz="1400">
                <a:latin typeface="Times"/>
                <a:ea typeface="Times"/>
                <a:cs typeface="Times"/>
                <a:sym typeface="Times"/>
              </a:rPr>
              <a:t>Political Constraints usually correspond to taxes and subsidies. Including different policies that may be in effect</a:t>
            </a:r>
            <a:endParaRPr sz="14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42" name="Google Shape;342;p32"/>
          <p:cNvSpPr txBox="1"/>
          <p:nvPr/>
        </p:nvSpPr>
        <p:spPr>
          <a:xfrm>
            <a:off x="792850" y="2811600"/>
            <a:ext cx="30000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Ethical Constraints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2"/>
          <p:cNvSpPr txBox="1"/>
          <p:nvPr>
            <p:ph idx="2" type="body"/>
          </p:nvPr>
        </p:nvSpPr>
        <p:spPr>
          <a:xfrm>
            <a:off x="455925" y="3113891"/>
            <a:ext cx="40401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Ethical constraints include privacy issues.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Making sure our project does not invade anyone’s privacy</a:t>
            </a:r>
            <a:endParaRPr sz="1400"/>
          </a:p>
        </p:txBody>
      </p:sp>
      <p:sp>
        <p:nvSpPr>
          <p:cNvPr id="344" name="Google Shape;344;p32"/>
          <p:cNvSpPr txBox="1"/>
          <p:nvPr>
            <p:ph idx="3" type="body"/>
          </p:nvPr>
        </p:nvSpPr>
        <p:spPr>
          <a:xfrm>
            <a:off x="4496027" y="3068971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400"/>
              <a:t>Health Constraints</a:t>
            </a:r>
            <a:endParaRPr sz="1400"/>
          </a:p>
        </p:txBody>
      </p:sp>
      <p:sp>
        <p:nvSpPr>
          <p:cNvPr id="345" name="Google Shape;345;p32"/>
          <p:cNvSpPr txBox="1"/>
          <p:nvPr>
            <p:ph idx="4" type="body"/>
          </p:nvPr>
        </p:nvSpPr>
        <p:spPr>
          <a:xfrm>
            <a:off x="4496025" y="3431078"/>
            <a:ext cx="40419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Making sure the LEDs or other components our project uses does not affect anyone’s health</a:t>
            </a:r>
            <a:endParaRPr sz="1400"/>
          </a:p>
        </p:txBody>
      </p:sp>
      <p:sp>
        <p:nvSpPr>
          <p:cNvPr id="346" name="Google Shape;346;p32"/>
          <p:cNvSpPr txBox="1"/>
          <p:nvPr>
            <p:ph idx="1" type="body"/>
          </p:nvPr>
        </p:nvSpPr>
        <p:spPr>
          <a:xfrm>
            <a:off x="389781" y="3672883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400"/>
              <a:t>Manufacturability Constraints</a:t>
            </a:r>
            <a:endParaRPr sz="1400"/>
          </a:p>
        </p:txBody>
      </p:sp>
      <p:sp>
        <p:nvSpPr>
          <p:cNvPr id="347" name="Google Shape;347;p32"/>
          <p:cNvSpPr txBox="1"/>
          <p:nvPr>
            <p:ph idx="2" type="body"/>
          </p:nvPr>
        </p:nvSpPr>
        <p:spPr>
          <a:xfrm>
            <a:off x="322350" y="4137678"/>
            <a:ext cx="4040100" cy="8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Making sure our project is able to be manufactured 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Limited based on the technology and tools we have at hand.</a:t>
            </a:r>
            <a:endParaRPr sz="1400"/>
          </a:p>
        </p:txBody>
      </p:sp>
      <p:sp>
        <p:nvSpPr>
          <p:cNvPr id="348" name="Google Shape;348;p32"/>
          <p:cNvSpPr txBox="1"/>
          <p:nvPr>
            <p:ph idx="4" type="body"/>
          </p:nvPr>
        </p:nvSpPr>
        <p:spPr>
          <a:xfrm>
            <a:off x="4557325" y="4335679"/>
            <a:ext cx="40419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How durable our project is. 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Using materials able to withstand different environments/conditions.</a:t>
            </a:r>
            <a:endParaRPr sz="1400"/>
          </a:p>
        </p:txBody>
      </p:sp>
      <p:sp>
        <p:nvSpPr>
          <p:cNvPr id="349" name="Google Shape;349;p32"/>
          <p:cNvSpPr txBox="1"/>
          <p:nvPr>
            <p:ph idx="3" type="body"/>
          </p:nvPr>
        </p:nvSpPr>
        <p:spPr>
          <a:xfrm>
            <a:off x="4429877" y="3904783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400"/>
              <a:t>Sustainability Constraints</a:t>
            </a:r>
            <a:endParaRPr sz="1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3"/>
          <p:cNvSpPr txBox="1"/>
          <p:nvPr>
            <p:ph type="title"/>
          </p:nvPr>
        </p:nvSpPr>
        <p:spPr>
          <a:xfrm>
            <a:off x="525318" y="227400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Budget</a:t>
            </a:r>
            <a:endParaRPr/>
          </a:p>
        </p:txBody>
      </p:sp>
      <p:sp>
        <p:nvSpPr>
          <p:cNvPr id="355" name="Google Shape;355;p33"/>
          <p:cNvSpPr txBox="1"/>
          <p:nvPr>
            <p:ph idx="2" type="body"/>
          </p:nvPr>
        </p:nvSpPr>
        <p:spPr>
          <a:xfrm>
            <a:off x="525336" y="1089892"/>
            <a:ext cx="7890600" cy="3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Our budget is a max of $1000. 	</a:t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28600" lvl="3" marL="1600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</a:pPr>
            <a:r>
              <a:rPr lang="en-US" sz="2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Goal is to get parts that are cheap and efficient to reduce costs.</a:t>
            </a:r>
            <a:endParaRPr sz="20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28600" lvl="3" marL="1600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</a:pPr>
            <a:r>
              <a:rPr lang="en-US" sz="2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Chart below shows pricing of things we have bought.</a:t>
            </a:r>
            <a:endParaRPr/>
          </a:p>
          <a:p>
            <a:pPr indent="-114300" lvl="2" marL="1143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56" name="Google Shape;35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1875" y="2643297"/>
            <a:ext cx="5613775" cy="19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4"/>
          <p:cNvSpPr txBox="1"/>
          <p:nvPr>
            <p:ph type="title"/>
          </p:nvPr>
        </p:nvSpPr>
        <p:spPr>
          <a:xfrm>
            <a:off x="73143" y="159550"/>
            <a:ext cx="8093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Finances to Date- End of Project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362" name="Google Shape;36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" y="1634725"/>
            <a:ext cx="8305800" cy="2892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5"/>
          <p:cNvSpPr txBox="1"/>
          <p:nvPr>
            <p:ph type="title"/>
          </p:nvPr>
        </p:nvSpPr>
        <p:spPr>
          <a:xfrm>
            <a:off x="525318" y="227400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Difficulties </a:t>
            </a:r>
            <a:endParaRPr/>
          </a:p>
        </p:txBody>
      </p:sp>
      <p:sp>
        <p:nvSpPr>
          <p:cNvPr id="368" name="Google Shape;368;p35"/>
          <p:cNvSpPr txBox="1"/>
          <p:nvPr>
            <p:ph idx="2" type="body"/>
          </p:nvPr>
        </p:nvSpPr>
        <p:spPr>
          <a:xfrm>
            <a:off x="525336" y="1418067"/>
            <a:ext cx="7890600" cy="3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2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Some issues we’ve faced during our project include:</a:t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Char char="–"/>
            </a:pPr>
            <a:r>
              <a:rPr lang="en-US" sz="2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 lot of soldering points</a:t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Char char="–"/>
            </a:pPr>
            <a:r>
              <a:rPr lang="en-US" sz="2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Ensuring each LED in the cube works properly</a:t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Char char="–"/>
            </a:pPr>
            <a:r>
              <a:rPr lang="en-US" sz="2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Wiring for the ultrasonic sensors</a:t>
            </a:r>
            <a:endParaRPr sz="22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28600" lvl="3" marL="16002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"/>
              <a:buChar char="–"/>
            </a:pPr>
            <a:r>
              <a:rPr lang="en-US" sz="2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Getting schedules to cooperate</a:t>
            </a:r>
            <a:endParaRPr sz="22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28600" lvl="3" marL="16002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"/>
              <a:buChar char="–"/>
            </a:pPr>
            <a:r>
              <a:rPr lang="en-US" sz="2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Learning new skills in a timely manner</a:t>
            </a:r>
            <a:endParaRPr sz="22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3" marL="13716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6"/>
          <p:cNvSpPr txBox="1"/>
          <p:nvPr>
            <p:ph type="title"/>
          </p:nvPr>
        </p:nvSpPr>
        <p:spPr>
          <a:xfrm>
            <a:off x="525318" y="227400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Successes </a:t>
            </a:r>
            <a:endParaRPr/>
          </a:p>
        </p:txBody>
      </p:sp>
      <p:sp>
        <p:nvSpPr>
          <p:cNvPr id="374" name="Google Shape;374;p36"/>
          <p:cNvSpPr txBox="1"/>
          <p:nvPr>
            <p:ph idx="2" type="body"/>
          </p:nvPr>
        </p:nvSpPr>
        <p:spPr>
          <a:xfrm>
            <a:off x="525336" y="1146767"/>
            <a:ext cx="7890600" cy="3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Times"/>
              <a:buChar char="●"/>
            </a:pPr>
            <a:r>
              <a:rPr lang="en-US" sz="2700">
                <a:latin typeface="Times"/>
                <a:ea typeface="Times"/>
                <a:cs typeface="Times"/>
                <a:sym typeface="Times"/>
              </a:rPr>
              <a:t>Good communication among the group through Instant Message</a:t>
            </a:r>
            <a:endParaRPr sz="2700">
              <a:latin typeface="Times"/>
              <a:ea typeface="Times"/>
              <a:cs typeface="Times"/>
              <a:sym typeface="Times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Times"/>
              <a:buChar char="●"/>
            </a:pPr>
            <a:r>
              <a:rPr lang="en-US" sz="2700">
                <a:latin typeface="Times"/>
                <a:ea typeface="Times"/>
                <a:cs typeface="Times"/>
                <a:sym typeface="Times"/>
              </a:rPr>
              <a:t>Instead of partitioning work, working on each task collectively</a:t>
            </a:r>
            <a:endParaRPr sz="2700">
              <a:latin typeface="Times"/>
              <a:ea typeface="Times"/>
              <a:cs typeface="Times"/>
              <a:sym typeface="Times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Times"/>
              <a:buChar char="●"/>
            </a:pPr>
            <a:r>
              <a:rPr lang="en-US" sz="2700">
                <a:latin typeface="Times"/>
                <a:ea typeface="Times"/>
                <a:cs typeface="Times"/>
                <a:sym typeface="Times"/>
              </a:rPr>
              <a:t> Finding the most time efficient way to design LED cube</a:t>
            </a:r>
            <a:endParaRPr sz="2700">
              <a:latin typeface="Times"/>
              <a:ea typeface="Times"/>
              <a:cs typeface="Times"/>
              <a:sym typeface="Times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Times"/>
              <a:buChar char="●"/>
            </a:pPr>
            <a:r>
              <a:rPr lang="en-US" sz="2700">
                <a:latin typeface="Times"/>
                <a:ea typeface="Times"/>
                <a:cs typeface="Times"/>
                <a:sym typeface="Times"/>
              </a:rPr>
              <a:t> Developing a software that communicates between the hardware and software easily.</a:t>
            </a:r>
            <a:endParaRPr sz="27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7"/>
          <p:cNvSpPr txBox="1"/>
          <p:nvPr>
            <p:ph idx="4" type="body"/>
          </p:nvPr>
        </p:nvSpPr>
        <p:spPr>
          <a:xfrm>
            <a:off x="2551050" y="1387356"/>
            <a:ext cx="4041900" cy="40911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chemeClr val="accent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3600">
                <a:solidFill>
                  <a:srgbClr val="FFFFFF"/>
                </a:solidFill>
              </a:rPr>
              <a:t>THANK YOU FOR WATCHING!</a:t>
            </a:r>
            <a:endParaRPr b="1" sz="3600"/>
          </a:p>
          <a:p>
            <a:pPr indent="0" lvl="0" marL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600">
              <a:solidFill>
                <a:srgbClr val="FFFFFF"/>
              </a:solidFill>
            </a:endParaRPr>
          </a:p>
          <a:p>
            <a:pPr indent="0" lvl="0" marL="34290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3600">
                <a:solidFill>
                  <a:srgbClr val="FFFFFF"/>
                </a:solidFill>
              </a:rPr>
              <a:t>Questions??</a:t>
            </a:r>
            <a:endParaRPr b="1" sz="3600"/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36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type="title"/>
          </p:nvPr>
        </p:nvSpPr>
        <p:spPr>
          <a:xfrm>
            <a:off x="486694" y="135848"/>
            <a:ext cx="8259098" cy="763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Project Description</a:t>
            </a:r>
            <a:endParaRPr/>
          </a:p>
        </p:txBody>
      </p:sp>
      <p:sp>
        <p:nvSpPr>
          <p:cNvPr id="122" name="Google Shape;122;p4"/>
          <p:cNvSpPr txBox="1"/>
          <p:nvPr>
            <p:ph idx="1" type="body"/>
          </p:nvPr>
        </p:nvSpPr>
        <p:spPr>
          <a:xfrm>
            <a:off x="0" y="978195"/>
            <a:ext cx="9144000" cy="4165305"/>
          </a:xfrm>
          <a:prstGeom prst="rect">
            <a:avLst/>
          </a:prstGeom>
          <a:gradFill>
            <a:gsLst>
              <a:gs pos="0">
                <a:schemeClr val="lt1"/>
              </a:gs>
              <a:gs pos="73000">
                <a:schemeClr val="lt1"/>
              </a:gs>
              <a:gs pos="100000">
                <a:srgbClr val="00703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3" name="Google Shape;123;p4"/>
          <p:cNvSpPr txBox="1"/>
          <p:nvPr/>
        </p:nvSpPr>
        <p:spPr>
          <a:xfrm>
            <a:off x="243347" y="1443168"/>
            <a:ext cx="4085306" cy="32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LED Cube acts as the output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Cube output indicates distance</a:t>
            </a:r>
            <a:endParaRPr b="0" i="0" sz="28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Sound component also used to indicate distance</a:t>
            </a:r>
            <a:endParaRPr b="0" i="0" sz="28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indoor, table, game, video&#10;&#10;Description automatically generated" id="124" name="Google Shape;12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564192"/>
            <a:ext cx="4572000" cy="3143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>
            <p:ph type="title"/>
          </p:nvPr>
        </p:nvSpPr>
        <p:spPr>
          <a:xfrm>
            <a:off x="2384732" y="539273"/>
            <a:ext cx="6283782" cy="725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D5FF"/>
              </a:buClr>
              <a:buSzPts val="3600"/>
              <a:buFont typeface="Times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Inspiration</a:t>
            </a:r>
            <a:endParaRPr/>
          </a:p>
        </p:txBody>
      </p:sp>
      <p:sp>
        <p:nvSpPr>
          <p:cNvPr id="130" name="Google Shape;130;p5"/>
          <p:cNvSpPr txBox="1"/>
          <p:nvPr>
            <p:ph idx="1" type="body"/>
          </p:nvPr>
        </p:nvSpPr>
        <p:spPr>
          <a:xfrm>
            <a:off x="2396613" y="1437968"/>
            <a:ext cx="6304935" cy="338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Inspiration came from two main sources.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Light shows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picture containing fish, sky, star&#10;&#10;Description automatically generated" id="131" name="Google Shape;13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0364" y="3072809"/>
            <a:ext cx="3330329" cy="1748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>
            <p:ph type="title"/>
          </p:nvPr>
        </p:nvSpPr>
        <p:spPr>
          <a:xfrm>
            <a:off x="2384732" y="539273"/>
            <a:ext cx="6283782" cy="725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D5FF"/>
              </a:buClr>
              <a:buSzPts val="3600"/>
              <a:buFont typeface="Times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Inspiration</a:t>
            </a:r>
            <a:endParaRPr/>
          </a:p>
        </p:txBody>
      </p:sp>
      <p:sp>
        <p:nvSpPr>
          <p:cNvPr id="137" name="Google Shape;137;p6"/>
          <p:cNvSpPr txBox="1"/>
          <p:nvPr>
            <p:ph idx="1" type="body"/>
          </p:nvPr>
        </p:nvSpPr>
        <p:spPr>
          <a:xfrm>
            <a:off x="2396613" y="1437968"/>
            <a:ext cx="6304935" cy="338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Inspiration came from two main sources.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Max Cooper’s light installation</a:t>
            </a:r>
            <a:endParaRPr/>
          </a:p>
        </p:txBody>
      </p:sp>
      <p:pic>
        <p:nvPicPr>
          <p:cNvPr descr="A picture containing sitting, fish, man, people&#10;&#10;Description automatically generated" id="138" name="Google Shape;1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6062" y="2950369"/>
            <a:ext cx="1673018" cy="2044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>
            <p:ph type="title"/>
          </p:nvPr>
        </p:nvSpPr>
        <p:spPr>
          <a:xfrm>
            <a:off x="2384732" y="539273"/>
            <a:ext cx="6283782" cy="725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D5FF"/>
              </a:buClr>
              <a:buSzPts val="3600"/>
              <a:buFont typeface="Times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Project Goals</a:t>
            </a:r>
            <a:endParaRPr/>
          </a:p>
        </p:txBody>
      </p:sp>
      <p:sp>
        <p:nvSpPr>
          <p:cNvPr id="144" name="Google Shape;144;p7"/>
          <p:cNvSpPr txBox="1"/>
          <p:nvPr>
            <p:ph idx="1" type="body"/>
          </p:nvPr>
        </p:nvSpPr>
        <p:spPr>
          <a:xfrm>
            <a:off x="2384732" y="1674584"/>
            <a:ext cx="6304935" cy="329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Times"/>
                <a:ea typeface="Times"/>
                <a:cs typeface="Times"/>
                <a:sym typeface="Times"/>
              </a:rPr>
              <a:t>To utilize the skills learned over the years while acquiring our degree to build a fun/interesting project.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"/>
              <a:ea typeface="Times"/>
              <a:cs typeface="Times"/>
              <a:sym typeface="Time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Times"/>
                <a:ea typeface="Times"/>
                <a:cs typeface="Times"/>
                <a:sym typeface="Times"/>
              </a:rPr>
              <a:t>Project uses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Times"/>
                <a:ea typeface="Times"/>
                <a:cs typeface="Times"/>
                <a:sym typeface="Times"/>
              </a:rPr>
              <a:t>Music Festivals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Times"/>
                <a:ea typeface="Times"/>
                <a:cs typeface="Times"/>
                <a:sym typeface="Times"/>
              </a:rPr>
              <a:t>Concerts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Times"/>
                <a:ea typeface="Times"/>
                <a:cs typeface="Times"/>
                <a:sym typeface="Times"/>
              </a:rPr>
              <a:t>Personal Entertainment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latin typeface="Times"/>
                <a:ea typeface="Times"/>
                <a:cs typeface="Times"/>
                <a:sym typeface="Times"/>
              </a:rPr>
              <a:t>Movement Sensor</a:t>
            </a:r>
            <a:endParaRPr/>
          </a:p>
          <a:p>
            <a:pPr indent="-214630" lvl="1" marL="742950" rtl="0" algn="l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r>
              <a:t/>
            </a:r>
            <a:endParaRPr sz="1120"/>
          </a:p>
          <a:p>
            <a:pPr indent="0" lvl="1" marL="457200" rtl="0" algn="l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r>
              <a:t/>
            </a:r>
            <a:endParaRPr sz="112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/>
          <p:nvPr>
            <p:ph type="title"/>
          </p:nvPr>
        </p:nvSpPr>
        <p:spPr>
          <a:xfrm>
            <a:off x="2384732" y="539273"/>
            <a:ext cx="6283782" cy="725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D5FF"/>
              </a:buClr>
              <a:buSzPts val="3600"/>
              <a:buFont typeface="Calibri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Design Approach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0" name="Google Shape;150;p8"/>
          <p:cNvSpPr txBox="1"/>
          <p:nvPr>
            <p:ph idx="1" type="body"/>
          </p:nvPr>
        </p:nvSpPr>
        <p:spPr>
          <a:xfrm>
            <a:off x="2396613" y="1437968"/>
            <a:ext cx="6304935" cy="338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"/>
              <a:buChar char="-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After choosing our design, our approach was to section the main points needed to complete our design and do research to find the best way to complete the design.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/>
          <p:nvPr>
            <p:ph type="title"/>
          </p:nvPr>
        </p:nvSpPr>
        <p:spPr>
          <a:xfrm>
            <a:off x="525318" y="227400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Requirements &amp; Specifications </a:t>
            </a:r>
            <a:endParaRPr/>
          </a:p>
        </p:txBody>
      </p:sp>
      <p:sp>
        <p:nvSpPr>
          <p:cNvPr id="156" name="Google Shape;156;p9"/>
          <p:cNvSpPr txBox="1"/>
          <p:nvPr>
            <p:ph idx="4" type="body"/>
          </p:nvPr>
        </p:nvSpPr>
        <p:spPr>
          <a:xfrm>
            <a:off x="5118750" y="1728786"/>
            <a:ext cx="3589315" cy="3109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latin typeface="Times"/>
                <a:ea typeface="Times"/>
                <a:cs typeface="Times"/>
                <a:sym typeface="Times"/>
              </a:rPr>
              <a:t>↓ = Negative Correlation (i.e. as power consumption is increased, efficiency is decreased)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Times"/>
              <a:ea typeface="Times"/>
              <a:cs typeface="Times"/>
              <a:sym typeface="Times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latin typeface="Times"/>
                <a:ea typeface="Times"/>
                <a:cs typeface="Times"/>
                <a:sym typeface="Times"/>
              </a:rPr>
              <a:t>↑ = Positive Correlation (i.e. as the quality of image increases the cost also increases)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Times"/>
              <a:ea typeface="Times"/>
              <a:cs typeface="Times"/>
              <a:sym typeface="Times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latin typeface="Times"/>
                <a:ea typeface="Times"/>
                <a:cs typeface="Times"/>
                <a:sym typeface="Times"/>
              </a:rPr>
              <a:t>x = No Direct Correlation </a:t>
            </a:r>
            <a:endParaRPr/>
          </a:p>
        </p:txBody>
      </p:sp>
      <p:pic>
        <p:nvPicPr>
          <p:cNvPr id="157" name="Google Shape;15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414375"/>
            <a:ext cx="4813950" cy="3172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